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306" r:id="rId4"/>
    <p:sldId id="307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08" r:id="rId20"/>
    <p:sldId id="335" r:id="rId21"/>
    <p:sldId id="336" r:id="rId22"/>
    <p:sldId id="337" r:id="rId23"/>
    <p:sldId id="338" r:id="rId24"/>
    <p:sldId id="339" r:id="rId25"/>
    <p:sldId id="340" r:id="rId26"/>
    <p:sldId id="34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43BEF-5A4F-4BFA-8BC4-C3046A265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DE9FD-9AF9-45AB-BBB3-3B203B697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99BC2-F867-4FE9-B5E3-6AC0F83E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0F75C-BBDE-4581-95F6-67A95908B8B8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E41A0-A499-4A0F-81D4-C0BCC8D0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363B7-59F1-46C3-8DF0-0017AD0C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74F5-EE54-4B15-9216-5B52EF2AF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155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304D-C0AE-4C9E-AF81-CF721BC36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BE7B2-9570-49FF-B44F-210CA4E44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59063-D1C8-47CF-93D5-8FAB80DAA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0F75C-BBDE-4581-95F6-67A95908B8B8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90F2E-8769-4288-9608-23B45E460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7F999-120A-4329-BF96-A4297FAE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74F5-EE54-4B15-9216-5B52EF2AF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72BAF1-CB56-4003-8BC6-9E6F3F936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D3620-4941-4FFD-B531-3D70B6F80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B6FED-253E-4323-B2FF-7083DEC5D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0F75C-BBDE-4581-95F6-67A95908B8B8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CEBB6-0B7D-403E-9B29-330A754F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D450-D39F-4CA2-A647-1BFD3894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74F5-EE54-4B15-9216-5B52EF2AF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729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28A0-8A3A-4F77-900E-BD0EE3CD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4C757-9945-4A8B-BA19-577FBA405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2C340-C0CE-48C7-9769-62966B5C6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0F75C-BBDE-4581-95F6-67A95908B8B8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AAD07-FB22-47CE-B914-C415FD49E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CBDF-4DCA-4674-80A6-4D43B8D3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74F5-EE54-4B15-9216-5B52EF2AF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97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2ADC-EBAF-41E2-8D1E-182B38AA6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B8079-31D3-4F3D-ACFE-1CE6C9D76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48F4B-775D-484C-ADBF-B9BFD317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0F75C-BBDE-4581-95F6-67A95908B8B8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2B1FA-9F50-4321-9F8E-6BCC32332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F8A7-A8FE-4614-AC9C-3F4FE563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74F5-EE54-4B15-9216-5B52EF2AF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841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E4BB-601E-48DE-BA38-F0074CBE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1CBC6-8CDF-43F6-9EAB-717EAAEDE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CAB87-4C8B-496C-8929-DACFF955C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B1FEE-6A59-4E31-8D8A-45AE5ABCC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0F75C-BBDE-4581-95F6-67A95908B8B8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94000-27D5-461A-8692-1F8D875EF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CA054-B6A8-4F20-AF65-B95F5D37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74F5-EE54-4B15-9216-5B52EF2AF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2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63D73-B1FD-42D3-88C4-50F089117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28B0D-28A1-4FC0-AB99-8176B76E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0515D-9DE2-4847-A661-C2146487B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E6D1F-CFB9-4E78-8198-A0F380ACC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02187C-E3C6-4C50-997C-6860D7ADF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A5915D-DEE5-407D-B850-6AC79C9D7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0F75C-BBDE-4581-95F6-67A95908B8B8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1F95A5-0B6C-4DBE-8B31-079E4F742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8C09F5-FE83-4636-B4F8-FB6AD1FA9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74F5-EE54-4B15-9216-5B52EF2AF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223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2670C-9C59-46D7-A805-9167CE6FD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AF3D2-6F00-4F1E-8F2D-22678F5D7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0F75C-BBDE-4581-95F6-67A95908B8B8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834CD5-30E8-4918-AAF6-21607FAE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3BC2E-6D7B-43D0-A4C0-66D25BC29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74F5-EE54-4B15-9216-5B52EF2AF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116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210EA-6033-404F-B50A-371B627DE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0F75C-BBDE-4581-95F6-67A95908B8B8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5D48BE-8734-4C3C-B673-3DB8BD4F1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064A4-AB0A-466A-8D3C-804B7050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74F5-EE54-4B15-9216-5B52EF2AF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21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EBD89-9223-41B1-A77D-F9D6C558D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9B16D-CC64-4020-8C07-C804FB724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603A4D-1428-402D-8425-014992126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C8FEC5-608D-436A-A821-EE3151848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0F75C-BBDE-4581-95F6-67A95908B8B8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208ED-E4DC-44B1-8581-B64E9C279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DC030-4A81-48A1-B553-2CC389B2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74F5-EE54-4B15-9216-5B52EF2AF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813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A567D-332D-4682-962B-39CEF0205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446F9-B601-4517-9771-38991CB00F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14220-0D32-42D1-A7BF-46D5EFF7E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CE4F5-5C07-44BB-B57C-9D3F05432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0F75C-BBDE-4581-95F6-67A95908B8B8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F8A2F-809D-42E2-925C-E1BAD1D58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4DDEA-3E28-4CDA-8BA7-1A2C692A0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74F5-EE54-4B15-9216-5B52EF2AF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140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CFDFD5-0F57-486D-93FB-12CBD08F4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09B97-ED02-4C83-B272-95E47B884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0265C-07FD-482E-B6DF-7A34235A20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0F75C-BBDE-4581-95F6-67A95908B8B8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4D777-36D0-450C-9501-63BA23ED8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87476-DB54-4D0D-83A4-8E5958806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D74F5-EE54-4B15-9216-5B52EF2AF4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75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838C2-D57A-4418-ABA6-C25851D3C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Module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D4F147-AF3C-4BDF-8196-C537838814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Lecture 4:</a:t>
            </a:r>
          </a:p>
          <a:p>
            <a:r>
              <a:rPr lang="en-IN" dirty="0"/>
              <a:t>Bayesian Networks</a:t>
            </a:r>
          </a:p>
          <a:p>
            <a:r>
              <a:rPr lang="en-IN"/>
              <a:t>Markov Models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6877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362E-7872-48F3-81F4-05525209ADDA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574988"/>
            <a:ext cx="10698480" cy="550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8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362E-7872-48F3-81F4-05525209ADDA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207395"/>
            <a:ext cx="11600029" cy="638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0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362E-7872-48F3-81F4-05525209ADDA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335280"/>
            <a:ext cx="11033759" cy="602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31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362E-7872-48F3-81F4-05525209ADDA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4591"/>
            <a:ext cx="10839290" cy="59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1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362E-7872-48F3-81F4-05525209ADDA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8" y="694082"/>
            <a:ext cx="10999304" cy="54698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F617E1-CE5E-4A02-968F-12C5C416AC1B}"/>
              </a:ext>
            </a:extLst>
          </p:cNvPr>
          <p:cNvSpPr/>
          <p:nvPr/>
        </p:nvSpPr>
        <p:spPr>
          <a:xfrm>
            <a:off x="4414158" y="4273420"/>
            <a:ext cx="3228391" cy="1539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120340-23AF-4213-A8F6-6B8BBEAD8FA1}"/>
              </a:ext>
            </a:extLst>
          </p:cNvPr>
          <p:cNvSpPr/>
          <p:nvPr/>
        </p:nvSpPr>
        <p:spPr>
          <a:xfrm>
            <a:off x="7529804" y="3968620"/>
            <a:ext cx="1169436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2BD9BC-3DA7-47C1-A542-8F8A609221B3}"/>
              </a:ext>
            </a:extLst>
          </p:cNvPr>
          <p:cNvSpPr/>
          <p:nvPr/>
        </p:nvSpPr>
        <p:spPr>
          <a:xfrm>
            <a:off x="3535527" y="1527109"/>
            <a:ext cx="46342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313E83-73E2-4BAF-ACA8-8A8F8EBC5CD1}"/>
              </a:ext>
            </a:extLst>
          </p:cNvPr>
          <p:cNvSpPr/>
          <p:nvPr/>
        </p:nvSpPr>
        <p:spPr>
          <a:xfrm>
            <a:off x="1690768" y="2080525"/>
            <a:ext cx="46342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7D68BE-639F-4D5F-87C7-E1041C595997}"/>
              </a:ext>
            </a:extLst>
          </p:cNvPr>
          <p:cNvSpPr/>
          <p:nvPr/>
        </p:nvSpPr>
        <p:spPr>
          <a:xfrm>
            <a:off x="3248608" y="2176742"/>
            <a:ext cx="332792" cy="417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2D0B5-A838-4ADE-91AD-CF2D50F097C8}"/>
              </a:ext>
            </a:extLst>
          </p:cNvPr>
          <p:cNvSpPr/>
          <p:nvPr/>
        </p:nvSpPr>
        <p:spPr>
          <a:xfrm>
            <a:off x="3950738" y="1984309"/>
            <a:ext cx="46342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418234-93CD-4E73-917F-6052EDD10C86}"/>
              </a:ext>
            </a:extLst>
          </p:cNvPr>
          <p:cNvSpPr/>
          <p:nvPr/>
        </p:nvSpPr>
        <p:spPr>
          <a:xfrm>
            <a:off x="1746380" y="3663820"/>
            <a:ext cx="46342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F3BB80-618E-4685-88D4-9D6C10DB6D0F}"/>
              </a:ext>
            </a:extLst>
          </p:cNvPr>
          <p:cNvSpPr/>
          <p:nvPr/>
        </p:nvSpPr>
        <p:spPr>
          <a:xfrm>
            <a:off x="4048710" y="3663820"/>
            <a:ext cx="46342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657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362E-7872-48F3-81F4-05525209ADDA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47" y="545495"/>
            <a:ext cx="10335453" cy="58108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27150C-A9A3-4B67-82C1-CA6A1A20286A}"/>
              </a:ext>
            </a:extLst>
          </p:cNvPr>
          <p:cNvSpPr/>
          <p:nvPr/>
        </p:nvSpPr>
        <p:spPr>
          <a:xfrm>
            <a:off x="2108718" y="923731"/>
            <a:ext cx="31724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DE5E28-00B9-4329-9F23-AFAF07FB2675}"/>
              </a:ext>
            </a:extLst>
          </p:cNvPr>
          <p:cNvSpPr/>
          <p:nvPr/>
        </p:nvSpPr>
        <p:spPr>
          <a:xfrm>
            <a:off x="5134946" y="923730"/>
            <a:ext cx="31724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11A545-0E88-4943-ADE3-7A785DC0A566}"/>
              </a:ext>
            </a:extLst>
          </p:cNvPr>
          <p:cNvSpPr/>
          <p:nvPr/>
        </p:nvSpPr>
        <p:spPr>
          <a:xfrm>
            <a:off x="3542522" y="882359"/>
            <a:ext cx="31724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6CAFA2-A2EF-4924-850E-958ED69569D3}"/>
              </a:ext>
            </a:extLst>
          </p:cNvPr>
          <p:cNvSpPr/>
          <p:nvPr/>
        </p:nvSpPr>
        <p:spPr>
          <a:xfrm>
            <a:off x="2923592" y="3276148"/>
            <a:ext cx="31724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BDA16B-AAA5-473D-AD66-CD516C148710}"/>
              </a:ext>
            </a:extLst>
          </p:cNvPr>
          <p:cNvSpPr/>
          <p:nvPr/>
        </p:nvSpPr>
        <p:spPr>
          <a:xfrm>
            <a:off x="4254759" y="4918336"/>
            <a:ext cx="31724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9CD753-70A3-4C61-BF8B-827A4C4652D5}"/>
              </a:ext>
            </a:extLst>
          </p:cNvPr>
          <p:cNvSpPr/>
          <p:nvPr/>
        </p:nvSpPr>
        <p:spPr>
          <a:xfrm>
            <a:off x="2730759" y="4918336"/>
            <a:ext cx="31724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0E0C12-E0DC-46F8-A4B8-2C974602786E}"/>
              </a:ext>
            </a:extLst>
          </p:cNvPr>
          <p:cNvSpPr/>
          <p:nvPr/>
        </p:nvSpPr>
        <p:spPr>
          <a:xfrm>
            <a:off x="5778759" y="4918336"/>
            <a:ext cx="31724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CADCCA-4F72-4257-A28B-8C8381EC2023}"/>
              </a:ext>
            </a:extLst>
          </p:cNvPr>
          <p:cNvSpPr/>
          <p:nvPr/>
        </p:nvSpPr>
        <p:spPr>
          <a:xfrm>
            <a:off x="8077201" y="4053699"/>
            <a:ext cx="740228" cy="527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88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362E-7872-48F3-81F4-05525209ADDA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6" y="128669"/>
            <a:ext cx="11719775" cy="658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79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362E-7872-48F3-81F4-05525209ADDA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8" y="336593"/>
            <a:ext cx="11686730" cy="596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24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362E-7872-48F3-81F4-05525209ADDA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en-US" sz="3600" u="sng" dirty="0">
                <a:solidFill>
                  <a:srgbClr val="3366BB"/>
                </a:solidFill>
                <a:latin typeface="Georgia" panose="02040502050405020303" pitchFamily="18" charset="0"/>
              </a:rPr>
              <a:t>Three Basic Types Of Probabilities</a:t>
            </a:r>
            <a:endParaRPr lang="en-IN" sz="3600" dirty="0"/>
          </a:p>
        </p:txBody>
      </p:sp>
      <p:sp>
        <p:nvSpPr>
          <p:cNvPr id="6" name="Rectangle 5"/>
          <p:cNvSpPr/>
          <p:nvPr/>
        </p:nvSpPr>
        <p:spPr>
          <a:xfrm>
            <a:off x="247291" y="1709154"/>
            <a:ext cx="1142103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Joint</a:t>
            </a:r>
            <a:r>
              <a:rPr lang="en-US" sz="3600" dirty="0">
                <a:solidFill>
                  <a:srgbClr val="000000"/>
                </a:solidFill>
                <a:latin typeface="Georgia" panose="02040502050405020303" pitchFamily="18" charset="0"/>
              </a:rPr>
              <a:t> probability: Likelihood of a completely specified state of events, e.g. P(ABCDE)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Marginal</a:t>
            </a:r>
            <a:r>
              <a:rPr lang="en-US" sz="3600" dirty="0">
                <a:solidFill>
                  <a:srgbClr val="000000"/>
                </a:solidFill>
                <a:latin typeface="Georgia" panose="02040502050405020303" pitchFamily="18" charset="0"/>
              </a:rPr>
              <a:t> probability: Likelihood of an incompletely specified state of events, e.g. P(ACD) or P(E)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Conditional</a:t>
            </a:r>
            <a:r>
              <a:rPr lang="en-US" sz="3600" dirty="0">
                <a:solidFill>
                  <a:srgbClr val="000000"/>
                </a:solidFill>
                <a:latin typeface="Georgia" panose="02040502050405020303" pitchFamily="18" charset="0"/>
              </a:rPr>
              <a:t> probability: Likelihood of an event given some known information, e.g. P(A|C) or P(DE|AB)</a:t>
            </a:r>
            <a:endParaRPr lang="en-US" sz="3600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538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0502" y="599300"/>
            <a:ext cx="10515600" cy="1325563"/>
          </a:xfrm>
        </p:spPr>
        <p:txBody>
          <a:bodyPr/>
          <a:lstStyle/>
          <a:p>
            <a:r>
              <a:rPr lang="en-US" b="1" u="sng" dirty="0"/>
              <a:t>Joint probability distribution: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If we have variables x1, x2, x3,....., </a:t>
            </a:r>
            <a:r>
              <a:rPr lang="en-US" dirty="0" err="1">
                <a:latin typeface="+mj-lt"/>
              </a:rPr>
              <a:t>xn</a:t>
            </a:r>
            <a:r>
              <a:rPr lang="en-US" dirty="0">
                <a:latin typeface="+mj-lt"/>
              </a:rPr>
              <a:t>, then the probabilities of a different combination of x1, x2, x3.. </a:t>
            </a:r>
            <a:r>
              <a:rPr lang="en-US" dirty="0" err="1">
                <a:latin typeface="+mj-lt"/>
              </a:rPr>
              <a:t>xn</a:t>
            </a:r>
            <a:r>
              <a:rPr lang="en-US" dirty="0">
                <a:latin typeface="+mj-lt"/>
              </a:rPr>
              <a:t>, are known as Joint probability distribution.</a:t>
            </a:r>
          </a:p>
          <a:p>
            <a:r>
              <a:rPr lang="en-US" b="1" dirty="0">
                <a:latin typeface="+mj-lt"/>
              </a:rPr>
              <a:t>P[x</a:t>
            </a:r>
            <a:r>
              <a:rPr lang="en-US" b="1" baseline="-25000" dirty="0">
                <a:latin typeface="+mj-lt"/>
              </a:rPr>
              <a:t>1</a:t>
            </a:r>
            <a:r>
              <a:rPr lang="en-US" b="1" dirty="0">
                <a:latin typeface="+mj-lt"/>
              </a:rPr>
              <a:t>, x</a:t>
            </a:r>
            <a:r>
              <a:rPr lang="en-US" b="1" baseline="-25000" dirty="0">
                <a:latin typeface="+mj-lt"/>
              </a:rPr>
              <a:t>2</a:t>
            </a:r>
            <a:r>
              <a:rPr lang="en-US" b="1" dirty="0">
                <a:latin typeface="+mj-lt"/>
              </a:rPr>
              <a:t>, x</a:t>
            </a:r>
            <a:r>
              <a:rPr lang="en-US" b="1" baseline="-25000" dirty="0">
                <a:latin typeface="+mj-lt"/>
              </a:rPr>
              <a:t>3</a:t>
            </a:r>
            <a:r>
              <a:rPr lang="en-US" b="1" dirty="0">
                <a:latin typeface="+mj-lt"/>
              </a:rPr>
              <a:t>,....., </a:t>
            </a:r>
            <a:r>
              <a:rPr lang="en-US" b="1" dirty="0" err="1">
                <a:latin typeface="+mj-lt"/>
              </a:rPr>
              <a:t>x</a:t>
            </a:r>
            <a:r>
              <a:rPr lang="en-US" b="1" baseline="-25000" dirty="0" err="1">
                <a:latin typeface="+mj-lt"/>
              </a:rPr>
              <a:t>n</a:t>
            </a:r>
            <a:r>
              <a:rPr lang="en-US" b="1" dirty="0">
                <a:latin typeface="+mj-lt"/>
              </a:rPr>
              <a:t>]</a:t>
            </a:r>
            <a:r>
              <a:rPr lang="en-US" dirty="0">
                <a:latin typeface="+mj-lt"/>
              </a:rPr>
              <a:t>, it can be written as the following way in terms of the joint probability distribution.</a:t>
            </a:r>
          </a:p>
          <a:p>
            <a:r>
              <a:rPr lang="en-US" b="1" dirty="0">
                <a:latin typeface="+mj-lt"/>
              </a:rPr>
              <a:t>= P[x</a:t>
            </a:r>
            <a:r>
              <a:rPr lang="en-US" b="1" baseline="-25000" dirty="0">
                <a:latin typeface="+mj-lt"/>
              </a:rPr>
              <a:t>1</a:t>
            </a:r>
            <a:r>
              <a:rPr lang="en-US" b="1" dirty="0">
                <a:latin typeface="+mj-lt"/>
              </a:rPr>
              <a:t>| x</a:t>
            </a:r>
            <a:r>
              <a:rPr lang="en-US" b="1" baseline="-25000" dirty="0">
                <a:latin typeface="+mj-lt"/>
              </a:rPr>
              <a:t>2</a:t>
            </a:r>
            <a:r>
              <a:rPr lang="en-US" b="1" dirty="0">
                <a:latin typeface="+mj-lt"/>
              </a:rPr>
              <a:t>, x</a:t>
            </a:r>
            <a:r>
              <a:rPr lang="en-US" b="1" baseline="-25000" dirty="0">
                <a:latin typeface="+mj-lt"/>
              </a:rPr>
              <a:t>3</a:t>
            </a:r>
            <a:r>
              <a:rPr lang="en-US" b="1" dirty="0">
                <a:latin typeface="+mj-lt"/>
              </a:rPr>
              <a:t>,....., </a:t>
            </a:r>
            <a:r>
              <a:rPr lang="en-US" b="1" dirty="0" err="1">
                <a:latin typeface="+mj-lt"/>
              </a:rPr>
              <a:t>x</a:t>
            </a:r>
            <a:r>
              <a:rPr lang="en-US" b="1" baseline="-25000" dirty="0" err="1">
                <a:latin typeface="+mj-lt"/>
              </a:rPr>
              <a:t>n</a:t>
            </a:r>
            <a:r>
              <a:rPr lang="en-US" b="1" dirty="0">
                <a:latin typeface="+mj-lt"/>
              </a:rPr>
              <a:t>]P[x</a:t>
            </a:r>
            <a:r>
              <a:rPr lang="en-US" b="1" baseline="-25000" dirty="0">
                <a:latin typeface="+mj-lt"/>
              </a:rPr>
              <a:t>2</a:t>
            </a:r>
            <a:r>
              <a:rPr lang="en-US" b="1" dirty="0">
                <a:latin typeface="+mj-lt"/>
              </a:rPr>
              <a:t>, x</a:t>
            </a:r>
            <a:r>
              <a:rPr lang="en-US" b="1" baseline="-25000" dirty="0">
                <a:latin typeface="+mj-lt"/>
              </a:rPr>
              <a:t>3</a:t>
            </a:r>
            <a:r>
              <a:rPr lang="en-US" b="1" dirty="0">
                <a:latin typeface="+mj-lt"/>
              </a:rPr>
              <a:t>,....., </a:t>
            </a:r>
            <a:r>
              <a:rPr lang="en-US" b="1" dirty="0" err="1">
                <a:latin typeface="+mj-lt"/>
              </a:rPr>
              <a:t>x</a:t>
            </a:r>
            <a:r>
              <a:rPr lang="en-US" b="1" baseline="-25000" dirty="0" err="1">
                <a:latin typeface="+mj-lt"/>
              </a:rPr>
              <a:t>n</a:t>
            </a:r>
            <a:r>
              <a:rPr lang="en-US" b="1" dirty="0">
                <a:latin typeface="+mj-lt"/>
              </a:rPr>
              <a:t>]</a:t>
            </a:r>
            <a:endParaRPr lang="en-US" dirty="0">
              <a:latin typeface="+mj-lt"/>
            </a:endParaRPr>
          </a:p>
          <a:p>
            <a:r>
              <a:rPr lang="en-US" b="1" dirty="0">
                <a:latin typeface="+mj-lt"/>
              </a:rPr>
              <a:t>= P[x</a:t>
            </a:r>
            <a:r>
              <a:rPr lang="en-US" b="1" baseline="-25000" dirty="0">
                <a:latin typeface="+mj-lt"/>
              </a:rPr>
              <a:t>1</a:t>
            </a:r>
            <a:r>
              <a:rPr lang="en-US" b="1" dirty="0">
                <a:latin typeface="+mj-lt"/>
              </a:rPr>
              <a:t>| x</a:t>
            </a:r>
            <a:r>
              <a:rPr lang="en-US" b="1" baseline="-25000" dirty="0">
                <a:latin typeface="+mj-lt"/>
              </a:rPr>
              <a:t>2</a:t>
            </a:r>
            <a:r>
              <a:rPr lang="en-US" b="1" dirty="0">
                <a:latin typeface="+mj-lt"/>
              </a:rPr>
              <a:t>, x</a:t>
            </a:r>
            <a:r>
              <a:rPr lang="en-US" b="1" baseline="-25000" dirty="0">
                <a:latin typeface="+mj-lt"/>
              </a:rPr>
              <a:t>3</a:t>
            </a:r>
            <a:r>
              <a:rPr lang="en-US" b="1" dirty="0">
                <a:latin typeface="+mj-lt"/>
              </a:rPr>
              <a:t>,....., </a:t>
            </a:r>
            <a:r>
              <a:rPr lang="en-US" b="1" dirty="0" err="1">
                <a:latin typeface="+mj-lt"/>
              </a:rPr>
              <a:t>x</a:t>
            </a:r>
            <a:r>
              <a:rPr lang="en-US" b="1" baseline="-25000" dirty="0" err="1">
                <a:latin typeface="+mj-lt"/>
              </a:rPr>
              <a:t>n</a:t>
            </a:r>
            <a:r>
              <a:rPr lang="en-US" b="1" dirty="0">
                <a:latin typeface="+mj-lt"/>
              </a:rPr>
              <a:t>]P[x</a:t>
            </a:r>
            <a:r>
              <a:rPr lang="en-US" b="1" baseline="-25000" dirty="0">
                <a:latin typeface="+mj-lt"/>
              </a:rPr>
              <a:t>2</a:t>
            </a:r>
            <a:r>
              <a:rPr lang="en-US" b="1" dirty="0">
                <a:latin typeface="+mj-lt"/>
              </a:rPr>
              <a:t>|x</a:t>
            </a:r>
            <a:r>
              <a:rPr lang="en-US" b="1" baseline="-25000" dirty="0">
                <a:latin typeface="+mj-lt"/>
              </a:rPr>
              <a:t>3</a:t>
            </a:r>
            <a:r>
              <a:rPr lang="en-US" b="1" dirty="0">
                <a:latin typeface="+mj-lt"/>
              </a:rPr>
              <a:t>,....., </a:t>
            </a:r>
            <a:r>
              <a:rPr lang="en-US" b="1" dirty="0" err="1">
                <a:latin typeface="+mj-lt"/>
              </a:rPr>
              <a:t>x</a:t>
            </a:r>
            <a:r>
              <a:rPr lang="en-US" b="1" baseline="-25000" dirty="0" err="1">
                <a:latin typeface="+mj-lt"/>
              </a:rPr>
              <a:t>n</a:t>
            </a:r>
            <a:r>
              <a:rPr lang="en-US" b="1" dirty="0">
                <a:latin typeface="+mj-lt"/>
              </a:rPr>
              <a:t>]....P[x</a:t>
            </a:r>
            <a:r>
              <a:rPr lang="en-US" b="1" baseline="-25000" dirty="0">
                <a:latin typeface="+mj-lt"/>
              </a:rPr>
              <a:t>n-1</a:t>
            </a:r>
            <a:r>
              <a:rPr lang="en-US" b="1" dirty="0">
                <a:latin typeface="+mj-lt"/>
              </a:rPr>
              <a:t>|x</a:t>
            </a:r>
            <a:r>
              <a:rPr lang="en-US" b="1" baseline="-25000" dirty="0">
                <a:latin typeface="+mj-lt"/>
              </a:rPr>
              <a:t>n</a:t>
            </a:r>
            <a:r>
              <a:rPr lang="en-US" b="1" dirty="0">
                <a:latin typeface="+mj-lt"/>
              </a:rPr>
              <a:t>]P[</a:t>
            </a:r>
            <a:r>
              <a:rPr lang="en-US" b="1" dirty="0" err="1">
                <a:latin typeface="+mj-lt"/>
              </a:rPr>
              <a:t>x</a:t>
            </a:r>
            <a:r>
              <a:rPr lang="en-US" b="1" baseline="-25000" dirty="0" err="1">
                <a:latin typeface="+mj-lt"/>
              </a:rPr>
              <a:t>n</a:t>
            </a:r>
            <a:r>
              <a:rPr lang="en-US" b="1" dirty="0">
                <a:latin typeface="+mj-lt"/>
              </a:rPr>
              <a:t>].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362E-7872-48F3-81F4-05525209ADDA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784" y="310396"/>
            <a:ext cx="1051577" cy="9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626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6114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Bayesian Belief Network in artificial intelligence: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969D-5670-41B6-A262-5EF8BBC0C3F9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Bayesian Network can be used for building models from data and experts opinions, and it consists of two parts: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Directed Acyclic Graph.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Table of conditional probabilities.</a:t>
            </a:r>
          </a:p>
          <a:p>
            <a:endParaRPr lang="en-US" dirty="0"/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296" y="185739"/>
            <a:ext cx="1051577" cy="9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501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70560"/>
            <a:ext cx="10622280" cy="553212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969D-5670-41B6-A262-5EF8BBC0C3F9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59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969D-5670-41B6-A262-5EF8BBC0C3F9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ext Box 1027"/>
          <p:cNvSpPr txBox="1"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altLang="en-US" dirty="0"/>
              <a:t> Set of states: </a:t>
            </a:r>
          </a:p>
          <a:p>
            <a:pPr>
              <a:buFontTx/>
              <a:buChar char="•"/>
            </a:pPr>
            <a:endParaRPr lang="en-US" altLang="en-US" dirty="0"/>
          </a:p>
          <a:p>
            <a:pPr>
              <a:buFontTx/>
              <a:buChar char="•"/>
            </a:pPr>
            <a:r>
              <a:rPr lang="en-US" altLang="en-US" dirty="0"/>
              <a:t>Process moves from one state to another generating a sequence of states :    </a:t>
            </a:r>
          </a:p>
          <a:p>
            <a:pPr>
              <a:buFontTx/>
              <a:buChar char="•"/>
            </a:pPr>
            <a:endParaRPr lang="en-US" altLang="en-US" dirty="0"/>
          </a:p>
          <a:p>
            <a:pPr>
              <a:buFontTx/>
              <a:buChar char="•"/>
            </a:pPr>
            <a:endParaRPr lang="en-US" altLang="en-US" dirty="0"/>
          </a:p>
          <a:p>
            <a:pPr>
              <a:buFontTx/>
              <a:buChar char="•"/>
            </a:pPr>
            <a:r>
              <a:rPr lang="en-US" altLang="en-US" dirty="0"/>
              <a:t>Markov chain property:  probability of each subsequent state depends only on what was the previous state:</a:t>
            </a:r>
          </a:p>
          <a:p>
            <a:r>
              <a:rPr lang="en-US" altLang="en-US" dirty="0"/>
              <a:t>	</a:t>
            </a:r>
          </a:p>
          <a:p>
            <a:endParaRPr lang="en-US" altLang="en-US" dirty="0"/>
          </a:p>
          <a:p>
            <a:pPr>
              <a:buFontTx/>
              <a:buChar char="•"/>
            </a:pPr>
            <a:endParaRPr lang="en-US" altLang="en-US" dirty="0"/>
          </a:p>
          <a:p>
            <a:pPr>
              <a:buFontTx/>
              <a:buChar char="•"/>
            </a:pPr>
            <a:r>
              <a:rPr lang="en-US" altLang="en-US" dirty="0"/>
              <a:t>To define Markov model, the following probabilities have to be specified: </a:t>
            </a:r>
          </a:p>
          <a:p>
            <a:pPr lvl="1">
              <a:buFontTx/>
              <a:buChar char="•"/>
            </a:pPr>
            <a:r>
              <a:rPr lang="en-US" altLang="en-US" dirty="0"/>
              <a:t>  Transition probabilities </a:t>
            </a:r>
          </a:p>
          <a:p>
            <a:pPr lvl="1">
              <a:buFontTx/>
              <a:buChar char="•"/>
            </a:pPr>
            <a:endParaRPr lang="en-US" altLang="en-US" dirty="0"/>
          </a:p>
          <a:p>
            <a:pPr lvl="1">
              <a:buFontTx/>
              <a:buChar char="•"/>
            </a:pPr>
            <a:r>
              <a:rPr lang="en-US" altLang="en-US" dirty="0"/>
              <a:t> Initial probabilities</a:t>
            </a:r>
          </a:p>
          <a:p>
            <a:pPr>
              <a:buFontTx/>
              <a:buChar char="•"/>
            </a:pPr>
            <a:endParaRPr lang="en-US" altLang="en-US" dirty="0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/>
              <a:t>Markov Models</a:t>
            </a:r>
          </a:p>
        </p:txBody>
      </p:sp>
    </p:spTree>
    <p:extLst>
      <p:ext uri="{BB962C8B-B14F-4D97-AF65-F5344CB8AC3E}">
        <p14:creationId xmlns:p14="http://schemas.microsoft.com/office/powerpoint/2010/main" val="75686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969D-5670-41B6-A262-5EF8BBC0C3F9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Rectangle 21"/>
          <p:cNvSpPr>
            <a:spLocks noGrp="1" noChangeArrowheads="1"/>
          </p:cNvSpPr>
          <p:nvPr>
            <p:ph type="title"/>
          </p:nvPr>
        </p:nvSpPr>
        <p:spPr>
          <a:xfrm>
            <a:off x="624840" y="155577"/>
            <a:ext cx="10515600" cy="53022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Example of Markov Model</a:t>
            </a:r>
          </a:p>
        </p:txBody>
      </p: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3396615" y="821824"/>
            <a:ext cx="4972050" cy="2046288"/>
            <a:chOff x="768" y="1200"/>
            <a:chExt cx="3132" cy="1289"/>
          </a:xfrm>
        </p:grpSpPr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816" y="1536"/>
              <a:ext cx="912" cy="52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998" y="1658"/>
              <a:ext cx="37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Rain</a:t>
              </a: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2928" y="1584"/>
              <a:ext cx="912" cy="52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3216" y="1680"/>
              <a:ext cx="32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Dry</a:t>
              </a:r>
            </a:p>
          </p:txBody>
        </p:sp>
        <p:cxnSp>
          <p:nvCxnSpPr>
            <p:cNvPr id="12" name="AutoShape 9"/>
            <p:cNvCxnSpPr>
              <a:cxnSpLocks noChangeShapeType="1"/>
              <a:stCxn id="8" idx="7"/>
              <a:endCxn id="10" idx="1"/>
            </p:cNvCxnSpPr>
            <p:nvPr/>
          </p:nvCxnSpPr>
          <p:spPr bwMode="auto">
            <a:xfrm rot="5400000" flipV="1">
              <a:off x="2304" y="903"/>
              <a:ext cx="48" cy="1468"/>
            </a:xfrm>
            <a:prstGeom prst="curvedConnector3">
              <a:avLst>
                <a:gd name="adj1" fmla="val -46041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10"/>
            <p:cNvCxnSpPr>
              <a:cxnSpLocks noChangeShapeType="1"/>
              <a:stCxn id="10" idx="3"/>
              <a:endCxn id="8" idx="5"/>
            </p:cNvCxnSpPr>
            <p:nvPr/>
          </p:nvCxnSpPr>
          <p:spPr bwMode="auto">
            <a:xfrm rot="16200000" flipV="1">
              <a:off x="2304" y="1277"/>
              <a:ext cx="48" cy="1468"/>
            </a:xfrm>
            <a:prstGeom prst="curvedConnector3">
              <a:avLst>
                <a:gd name="adj1" fmla="val -46041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AutoShape 12"/>
            <p:cNvCxnSpPr>
              <a:cxnSpLocks noChangeShapeType="1"/>
              <a:stCxn id="8" idx="0"/>
              <a:endCxn id="8" idx="2"/>
            </p:cNvCxnSpPr>
            <p:nvPr/>
          </p:nvCxnSpPr>
          <p:spPr bwMode="auto">
            <a:xfrm rot="16200000" flipH="1" flipV="1">
              <a:off x="912" y="1440"/>
              <a:ext cx="264" cy="456"/>
            </a:xfrm>
            <a:prstGeom prst="curvedConnector4">
              <a:avLst>
                <a:gd name="adj1" fmla="val -54546"/>
                <a:gd name="adj2" fmla="val 131579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13"/>
            <p:cNvCxnSpPr>
              <a:cxnSpLocks noChangeShapeType="1"/>
              <a:stCxn id="10" idx="4"/>
              <a:endCxn id="10" idx="6"/>
            </p:cNvCxnSpPr>
            <p:nvPr/>
          </p:nvCxnSpPr>
          <p:spPr bwMode="auto">
            <a:xfrm rot="5400000" flipH="1" flipV="1">
              <a:off x="3480" y="1752"/>
              <a:ext cx="264" cy="456"/>
            </a:xfrm>
            <a:prstGeom prst="curvedConnector4">
              <a:avLst>
                <a:gd name="adj1" fmla="val -54546"/>
                <a:gd name="adj2" fmla="val 131579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2160" y="120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0.7</a:t>
              </a: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768" y="1200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0.3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2160" y="2256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0.2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3600" y="2256"/>
              <a:ext cx="3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0.8</a:t>
              </a:r>
            </a:p>
          </p:txBody>
        </p:sp>
      </p:grpSp>
      <p:sp>
        <p:nvSpPr>
          <p:cNvPr id="20" name="Text Box 20"/>
          <p:cNvSpPr txBox="1">
            <a:spLocks noGrp="1" noChangeArrowheads="1"/>
          </p:cNvSpPr>
          <p:nvPr>
            <p:ph idx="1"/>
          </p:nvPr>
        </p:nvSpPr>
        <p:spPr bwMode="auto">
          <a:xfrm>
            <a:off x="1356360" y="2957511"/>
            <a:ext cx="9997440" cy="385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altLang="en-US" dirty="0"/>
              <a:t> Two states : ‘Rain’ and ‘Dry’.</a:t>
            </a:r>
          </a:p>
          <a:p>
            <a:pPr>
              <a:buFontTx/>
              <a:buChar char="•"/>
            </a:pPr>
            <a:r>
              <a:rPr lang="en-US" altLang="en-US" dirty="0"/>
              <a:t> Transition probabilities: </a:t>
            </a:r>
          </a:p>
          <a:p>
            <a:pPr>
              <a:buFontTx/>
              <a:buChar char="•"/>
            </a:pPr>
            <a:r>
              <a:rPr lang="en-US" altLang="en-US" sz="3200" dirty="0"/>
              <a:t>P(</a:t>
            </a:r>
            <a:r>
              <a:rPr lang="en-US" altLang="en-US" dirty="0"/>
              <a:t>‘</a:t>
            </a:r>
            <a:r>
              <a:rPr lang="en-US" altLang="en-US" dirty="0" err="1"/>
              <a:t>Rain’|‘Rain</a:t>
            </a:r>
            <a:r>
              <a:rPr lang="en-US" altLang="en-US" dirty="0"/>
              <a:t>’</a:t>
            </a:r>
            <a:r>
              <a:rPr lang="en-US" altLang="en-US" sz="3200" dirty="0"/>
              <a:t>)</a:t>
            </a:r>
            <a:r>
              <a:rPr lang="en-US" altLang="en-US" dirty="0"/>
              <a:t>=0.3 ,</a:t>
            </a:r>
          </a:p>
          <a:p>
            <a:pPr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sz="3200" dirty="0"/>
              <a:t>P(</a:t>
            </a:r>
            <a:r>
              <a:rPr lang="en-US" altLang="en-US" dirty="0"/>
              <a:t>‘</a:t>
            </a:r>
            <a:r>
              <a:rPr lang="en-US" altLang="en-US" dirty="0" err="1"/>
              <a:t>Dry’|‘Rain</a:t>
            </a:r>
            <a:r>
              <a:rPr lang="en-US" altLang="en-US" dirty="0"/>
              <a:t>’</a:t>
            </a:r>
            <a:r>
              <a:rPr lang="en-US" altLang="en-US" sz="3200" dirty="0"/>
              <a:t>)</a:t>
            </a:r>
            <a:r>
              <a:rPr lang="en-US" altLang="en-US" dirty="0"/>
              <a:t>=0.7 ,</a:t>
            </a:r>
          </a:p>
          <a:p>
            <a:pPr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sz="3200" dirty="0"/>
              <a:t>P(</a:t>
            </a:r>
            <a:r>
              <a:rPr lang="en-US" altLang="en-US" dirty="0"/>
              <a:t>‘</a:t>
            </a:r>
            <a:r>
              <a:rPr lang="en-US" altLang="en-US" dirty="0" err="1"/>
              <a:t>Rain’|‘Dry</a:t>
            </a:r>
            <a:r>
              <a:rPr lang="en-US" altLang="en-US" dirty="0"/>
              <a:t>’</a:t>
            </a:r>
            <a:r>
              <a:rPr lang="en-US" altLang="en-US" sz="3200" dirty="0"/>
              <a:t>)</a:t>
            </a:r>
            <a:r>
              <a:rPr lang="en-US" altLang="en-US" dirty="0"/>
              <a:t>=0.2, </a:t>
            </a:r>
          </a:p>
          <a:p>
            <a:pPr>
              <a:buFontTx/>
              <a:buChar char="•"/>
            </a:pPr>
            <a:r>
              <a:rPr lang="en-US" altLang="en-US" sz="3200" dirty="0"/>
              <a:t>P(</a:t>
            </a:r>
            <a:r>
              <a:rPr lang="en-US" altLang="en-US" dirty="0"/>
              <a:t>‘</a:t>
            </a:r>
            <a:r>
              <a:rPr lang="en-US" altLang="en-US" dirty="0" err="1"/>
              <a:t>Dry’|‘Dry</a:t>
            </a:r>
            <a:r>
              <a:rPr lang="en-US" altLang="en-US" dirty="0"/>
              <a:t>’</a:t>
            </a:r>
            <a:r>
              <a:rPr lang="en-US" altLang="en-US" sz="3200" dirty="0"/>
              <a:t>)</a:t>
            </a:r>
            <a:r>
              <a:rPr lang="en-US" altLang="en-US" dirty="0"/>
              <a:t>=0.8</a:t>
            </a:r>
          </a:p>
          <a:p>
            <a:pPr>
              <a:buFontTx/>
              <a:buChar char="•"/>
            </a:pPr>
            <a:r>
              <a:rPr lang="en-US" altLang="en-US" dirty="0"/>
              <a:t> Initial probabilities: say </a:t>
            </a:r>
            <a:r>
              <a:rPr lang="en-US" altLang="en-US" sz="3200" dirty="0"/>
              <a:t>P(</a:t>
            </a:r>
            <a:r>
              <a:rPr lang="en-US" altLang="en-US" dirty="0"/>
              <a:t>‘Rain’</a:t>
            </a:r>
            <a:r>
              <a:rPr lang="en-US" altLang="en-US" sz="3200" dirty="0"/>
              <a:t>)</a:t>
            </a:r>
            <a:r>
              <a:rPr lang="en-US" altLang="en-US" dirty="0"/>
              <a:t>=0.4 , </a:t>
            </a:r>
            <a:r>
              <a:rPr lang="en-US" altLang="en-US" sz="3200" dirty="0"/>
              <a:t>P(</a:t>
            </a:r>
            <a:r>
              <a:rPr lang="en-US" altLang="en-US" dirty="0"/>
              <a:t>‘Dry’</a:t>
            </a:r>
            <a:r>
              <a:rPr lang="en-US" altLang="en-US" sz="3200" dirty="0"/>
              <a:t>)</a:t>
            </a:r>
            <a:r>
              <a:rPr lang="en-US" altLang="en-US" dirty="0"/>
              <a:t>=0.6 .</a:t>
            </a:r>
          </a:p>
        </p:txBody>
      </p:sp>
    </p:spTree>
    <p:extLst>
      <p:ext uri="{BB962C8B-B14F-4D97-AF65-F5344CB8AC3E}">
        <p14:creationId xmlns:p14="http://schemas.microsoft.com/office/powerpoint/2010/main" val="2277693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969D-5670-41B6-A262-5EF8BBC0C3F9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50192"/>
            <a:ext cx="11430000" cy="610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57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969D-5670-41B6-A262-5EF8BBC0C3F9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315358"/>
            <a:ext cx="10698480" cy="612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31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969D-5670-41B6-A262-5EF8BBC0C3F9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51" y="365125"/>
            <a:ext cx="11073736" cy="611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51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969D-5670-41B6-A262-5EF8BBC0C3F9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382471"/>
            <a:ext cx="10967362" cy="597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00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969D-5670-41B6-A262-5EF8BBC0C3F9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19" y="479502"/>
            <a:ext cx="7515921" cy="5642518"/>
          </a:xfrm>
          <a:prstGeom prst="rect">
            <a:avLst/>
          </a:prstGeom>
        </p:spPr>
      </p:pic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238" y="309730"/>
            <a:ext cx="1051577" cy="9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27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5154729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sz="3100" dirty="0"/>
              <a:t>Each node in the Bayesian network has condition probability distribution </a:t>
            </a:r>
            <a:r>
              <a:rPr lang="en-US" sz="3100" b="1" dirty="0"/>
              <a:t>P(X</a:t>
            </a:r>
            <a:r>
              <a:rPr lang="en-US" sz="3100" b="1" baseline="-25000" dirty="0"/>
              <a:t>i</a:t>
            </a:r>
            <a:r>
              <a:rPr lang="en-US" sz="3100" b="1" dirty="0"/>
              <a:t> |Parent(X</a:t>
            </a:r>
            <a:r>
              <a:rPr lang="en-US" sz="3100" b="1" baseline="-25000" dirty="0"/>
              <a:t>i</a:t>
            </a:r>
            <a:r>
              <a:rPr lang="en-US" sz="3100" b="1" dirty="0"/>
              <a:t>) )</a:t>
            </a:r>
            <a:r>
              <a:rPr lang="en-US" sz="3100" dirty="0"/>
              <a:t>, which determines the effect of the parent on that node.</a:t>
            </a:r>
            <a:br>
              <a:rPr lang="en-US" sz="3100" dirty="0"/>
            </a:br>
            <a:br>
              <a:rPr lang="en-US" dirty="0"/>
            </a:br>
            <a:r>
              <a:rPr lang="en-US" sz="2800" dirty="0"/>
              <a:t>Bayesian network is based on Joint probability distribution and conditional probability. So let's first understand the joint probability distribution: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A7CC4-FAB2-4964-A3BC-1B7FB5E0BDC9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726" y="242822"/>
            <a:ext cx="1051577" cy="9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06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362E-7872-48F3-81F4-05525209ADDA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6" y="192078"/>
            <a:ext cx="11687794" cy="646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362E-7872-48F3-81F4-05525209ADDA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1" y="219766"/>
            <a:ext cx="11230377" cy="631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3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362E-7872-48F3-81F4-05525209ADDA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55" y="432579"/>
            <a:ext cx="10643986" cy="59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26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362E-7872-48F3-81F4-05525209ADDA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364243"/>
            <a:ext cx="10515600" cy="49921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2000" dirty="0"/>
              <a:t>Can be captured in a picture, where the arcs capture conditional independence relationships</a:t>
            </a:r>
          </a:p>
          <a:p>
            <a:endParaRPr lang="en-GB" altLang="en-US" sz="2000" dirty="0"/>
          </a:p>
          <a:p>
            <a:endParaRPr lang="en-GB" altLang="en-US" sz="2000" dirty="0"/>
          </a:p>
          <a:p>
            <a:endParaRPr lang="en-GB" altLang="en-US" sz="2000" dirty="0"/>
          </a:p>
          <a:p>
            <a:endParaRPr lang="en-GB" altLang="en-US" sz="2000" dirty="0"/>
          </a:p>
          <a:p>
            <a:endParaRPr lang="en-GB" altLang="en-US" sz="2000" dirty="0"/>
          </a:p>
          <a:p>
            <a:endParaRPr lang="en-GB" altLang="en-US" sz="2000" dirty="0"/>
          </a:p>
          <a:p>
            <a:endParaRPr lang="en-GB" altLang="en-US" sz="2000" dirty="0"/>
          </a:p>
          <a:p>
            <a:endParaRPr lang="en-GB" alt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4655082" y="297583"/>
            <a:ext cx="25177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4000" dirty="0"/>
              <a:t>Bayes’ nets</a:t>
            </a:r>
            <a:endParaRPr lang="en-US" sz="4000" dirty="0"/>
          </a:p>
        </p:txBody>
      </p:sp>
      <p:pic>
        <p:nvPicPr>
          <p:cNvPr id="8" name="Picture 5" descr="naive-bay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62" y="2624223"/>
            <a:ext cx="8537348" cy="211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477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8196"/>
            <a:ext cx="10515600" cy="1051507"/>
          </a:xfrm>
        </p:spPr>
        <p:txBody>
          <a:bodyPr/>
          <a:lstStyle/>
          <a:p>
            <a:pPr algn="ctr"/>
            <a:r>
              <a:rPr lang="en-IN" b="1" dirty="0"/>
              <a:t>Bayesian Network</a:t>
            </a:r>
            <a:endParaRPr lang="en-US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362E-7872-48F3-81F4-05525209ADDA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2C9B9-574C-4C96-BB87-80608D2B0507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3759"/>
            <a:ext cx="10515600" cy="454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90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200D99626505468815249BBCE5CBE2" ma:contentTypeVersion="10" ma:contentTypeDescription="Create a new document." ma:contentTypeScope="" ma:versionID="530fa68265af1afd78c5f75de43d89ec">
  <xsd:schema xmlns:xsd="http://www.w3.org/2001/XMLSchema" xmlns:xs="http://www.w3.org/2001/XMLSchema" xmlns:p="http://schemas.microsoft.com/office/2006/metadata/properties" xmlns:ns2="b9ddce48-4927-49d3-9c8d-0a4b2e223357" xmlns:ns3="97366e1e-3f04-441e-b6c8-11d4a868ca9a" targetNamespace="http://schemas.microsoft.com/office/2006/metadata/properties" ma:root="true" ma:fieldsID="093de6fd644dc5749ef4e25b998f45ad" ns2:_="" ns3:_="">
    <xsd:import namespace="b9ddce48-4927-49d3-9c8d-0a4b2e223357"/>
    <xsd:import namespace="97366e1e-3f04-441e-b6c8-11d4a868ca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ddce48-4927-49d3-9c8d-0a4b2e223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366e1e-3f04-441e-b6c8-11d4a868ca9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2310C39-5F61-46A1-AE3E-910A03095F05}"/>
</file>

<file path=customXml/itemProps2.xml><?xml version="1.0" encoding="utf-8"?>
<ds:datastoreItem xmlns:ds="http://schemas.openxmlformats.org/officeDocument/2006/customXml" ds:itemID="{A1712CB3-0619-450C-BC1F-34B5BBC49769}"/>
</file>

<file path=customXml/itemProps3.xml><?xml version="1.0" encoding="utf-8"?>
<ds:datastoreItem xmlns:ds="http://schemas.openxmlformats.org/officeDocument/2006/customXml" ds:itemID="{5AE2436F-70A0-467F-ADAB-94E8A68376BB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496</Words>
  <Application>Microsoft Office PowerPoint</Application>
  <PresentationFormat>Widescreen</PresentationFormat>
  <Paragraphs>110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Comic Sans MS</vt:lpstr>
      <vt:lpstr>Georgia</vt:lpstr>
      <vt:lpstr>Office Theme</vt:lpstr>
      <vt:lpstr>Module 4</vt:lpstr>
      <vt:lpstr>Bayesian Belief Network in artificial intelligence:</vt:lpstr>
      <vt:lpstr>PowerPoint Presentation</vt:lpstr>
      <vt:lpstr> Each node in the Bayesian network has condition probability distribution P(Xi |Parent(Xi) ), which determines the effect of the parent on that node.  Bayesian network is based on Joint probability distribution and conditional probability. So let's first understand the joint probability distribution:</vt:lpstr>
      <vt:lpstr>PowerPoint Presentation</vt:lpstr>
      <vt:lpstr>PowerPoint Presentation</vt:lpstr>
      <vt:lpstr>PowerPoint Presentation</vt:lpstr>
      <vt:lpstr>PowerPoint Presentation</vt:lpstr>
      <vt:lpstr>Bayesian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Three Basic Types Of Probabilities</vt:lpstr>
      <vt:lpstr>Joint probability distribution: </vt:lpstr>
      <vt:lpstr>PowerPoint Presentation</vt:lpstr>
      <vt:lpstr>Markov Models</vt:lpstr>
      <vt:lpstr>Example of Markov Model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</dc:title>
  <dc:creator>Sandeep Mathias</dc:creator>
  <cp:lastModifiedBy>Sandeep Mathias</cp:lastModifiedBy>
  <cp:revision>2</cp:revision>
  <dcterms:created xsi:type="dcterms:W3CDTF">2021-12-27T06:55:05Z</dcterms:created>
  <dcterms:modified xsi:type="dcterms:W3CDTF">2021-12-27T06:57:33Z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0x010100E7200D99626505468815249BBCE5CBE2</vt:lpwstr>
  </property>
</Properties>
</file>